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882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84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8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97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3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68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46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44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07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29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89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92AA5C-9934-4931-BD8B-DB24E6BD92FB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998BF2-2C9C-489B-A7DD-64F7F11B007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9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93970B-47C4-DA57-94F1-69D99313E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432" y="117267"/>
            <a:ext cx="11368585" cy="1643428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Министерство образования молодёжной политики Свердловской области</a:t>
            </a:r>
            <a:br>
              <a:rPr lang="ru-RU" sz="2800" dirty="0"/>
            </a:br>
            <a:r>
              <a:rPr lang="ru-RU" sz="2800" dirty="0"/>
              <a:t>Государственное автономное профессиональное образовательное учреждение «Красноуфимский педагогический колледж»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8E6E00-53E1-05B3-4D6B-442C2562F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524" y="2501154"/>
            <a:ext cx="10058400" cy="1143000"/>
          </a:xfrm>
        </p:spPr>
        <p:txBody>
          <a:bodyPr>
            <a:normAutofit/>
          </a:bodyPr>
          <a:lstStyle/>
          <a:p>
            <a:pPr algn="ctr"/>
            <a:r>
              <a:rPr lang="ru-RU" sz="4400" b="1" dirty="0">
                <a:solidFill>
                  <a:schemeClr val="tx1"/>
                </a:solidFill>
              </a:rPr>
              <a:t>8.1 функции руководителя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C3968-4525-C3B3-B065-CA8AA1EF0FFD}"/>
              </a:ext>
            </a:extLst>
          </p:cNvPr>
          <p:cNvSpPr txBox="1"/>
          <p:nvPr/>
        </p:nvSpPr>
        <p:spPr>
          <a:xfrm>
            <a:off x="0" y="435684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Составитель: Елисеев В.С., студент группы 44,</a:t>
            </a:r>
            <a:br>
              <a:rPr lang="ru-RU" dirty="0"/>
            </a:br>
            <a:r>
              <a:rPr lang="ru-RU" dirty="0"/>
              <a:t>специальность 09.02.05. «прикладная информатика»</a:t>
            </a:r>
          </a:p>
          <a:p>
            <a:r>
              <a:rPr lang="ru-RU" dirty="0"/>
              <a:t>Преподаватель: Анашкина Т.С Преподаватель математики и информатики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06E55-E682-92AA-FA9F-77B9C3252E21}"/>
              </a:ext>
            </a:extLst>
          </p:cNvPr>
          <p:cNvSpPr txBox="1"/>
          <p:nvPr/>
        </p:nvSpPr>
        <p:spPr>
          <a:xfrm>
            <a:off x="3380874" y="6371401"/>
            <a:ext cx="6120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Красноуфимск 2024</a:t>
            </a:r>
          </a:p>
        </p:txBody>
      </p:sp>
    </p:spTree>
    <p:extLst>
      <p:ext uri="{BB962C8B-B14F-4D97-AF65-F5344CB8AC3E}">
        <p14:creationId xmlns:p14="http://schemas.microsoft.com/office/powerpoint/2010/main" val="3344818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72F59EC-BAD8-DB3D-08F4-13597DF5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Демократический стиль управления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ADD16648-56A9-E737-42A5-07C1DE525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358" y="1737360"/>
            <a:ext cx="10257322" cy="4470222"/>
          </a:xfrm>
        </p:spPr>
        <p:txBody>
          <a:bodyPr/>
          <a:lstStyle/>
          <a:p>
            <a:r>
              <a:rPr lang="ru-RU" b="1" i="0" dirty="0">
                <a:solidFill>
                  <a:srgbClr val="333333"/>
                </a:solidFill>
                <a:effectLst/>
              </a:rPr>
              <a:t>Демократический стиль управления</a:t>
            </a:r>
            <a:r>
              <a:rPr lang="ru-RU" i="0" dirty="0">
                <a:solidFill>
                  <a:srgbClr val="333333"/>
                </a:solidFill>
                <a:effectLst/>
              </a:rPr>
              <a:t>— это модель взаимодействия начальника с подчиненными, которая основана на справедливости, высоком уровне доверия, уверенности в профессионализме сотрудников при достаточно широких рамках свободы. 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Обычно в этом случае есть позитивная мотивация: премии, спортзалы в офисе, бесплатные обеды. Тут всё держится на доверии, но для этого нужен соответствующий коллектив: люди, которые сами готовы хорошо работать. Одна из задач руководителя — мотивировать их.</a:t>
            </a:r>
            <a:br>
              <a:rPr lang="ru-RU" dirty="0"/>
            </a:br>
            <a:endParaRPr lang="ru-RU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1ECFC1-1614-9FD3-F3A1-5CCC52BCF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45" y="3857414"/>
            <a:ext cx="3760269" cy="235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7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DE4664-359F-F9A7-B325-2DD73EE4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Плюсы и минусы демократического стиля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A4BA337-28CE-217D-D787-F5C704BDA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плюсы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D94017C-4E55-A05E-33DD-D88B505D90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Сотрудники уважают своего руководителя.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Люди замотивированы и работают несмотря на отсутствие жёстких временных рамок.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Руководителю не приходится тратить время на контроль коллектива.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DA1B418-85F3-D143-719C-6557B6E58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минусы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E240C2DF-B0C3-BE60-C619-9F65FD8ABD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000000"/>
                </a:solidFill>
                <a:latin typeface="Open Sans" panose="020B0606030504020204" pitchFamily="34" charset="0"/>
              </a:rPr>
              <a:t>Р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ешения принимают дольше, чем при авторитарном стиле.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Команда не всегда успевает сделать задачу ко времени.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Этот подход работает только в случае, если в коллективе ответственные и зрелые люди.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6671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17A5EEC-F041-6569-D0E6-347B3C94A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Либеральный стиль управления персонала 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D5CA5086-C2AA-310B-4348-8A967CD48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26131"/>
            <a:ext cx="6849978" cy="4179860"/>
          </a:xfrm>
        </p:spPr>
        <p:txBody>
          <a:bodyPr>
            <a:normAutofit/>
          </a:bodyPr>
          <a:lstStyle/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</a:rPr>
              <a:t>При либеральном стиле сотрудники сами определяют, в какие сроки смогут выполнить задачу и что им для этого нужно, а руководитель берет на себя создание необходимых условий и дает советы, если его просят. Команда может прислушаться к ним или обсудить с руководителем свой вариант и поступить по-своему.</a:t>
            </a:r>
          </a:p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</a:rPr>
              <a:t>При таком подходе у сотрудников много свободы, поэтому руководитель следит за основными этапами работы и направляет команду в нужное русло.</a:t>
            </a:r>
          </a:p>
          <a:p>
            <a:endParaRPr lang="ru-RU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518464-93E1-7462-EDED-3161B7C0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78" y="2017385"/>
            <a:ext cx="5192009" cy="388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86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65F03B-DE41-8C26-9EBE-849DB5F0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Плюсы и минусы либерального стиля управления персоналом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4DD57F-A2D2-584D-95BC-4BF2468A2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плюсы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907ACC-1683-352F-9FD2-9E22100105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Команда работает автономно, если уходит кто-то из руководителей — это не остановит её работу.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Коллектив больше отдаётся работе. Люди стараются выполнять свои обязанности хорошо, а не для галочки.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342726B-A34C-EFE1-6E16-9FA49BD58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минусы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8140B3C-0A6E-AC76-680D-4E13214F6F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Начальник должен доверять команде, знать, что его не подведут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Очень сложно использовать в больших компаниях.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Этот подход работает только в случае, если в коллективе ответственные и зрелые люди.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83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5C136-104F-8FDB-0D09-CF30531C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Товарищеский стиль управления персоналом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098308F-6CD0-E19F-F1DE-2268FC9A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Руководитель общается с коллегами, как с друзьями, проводит с ними много времени вне работы. Все общаются на равных, поэтому при таком стиле управления не помогают штрафы — коллектив их не боится.</a:t>
            </a:r>
            <a:br>
              <a:rPr lang="ru-RU" dirty="0"/>
            </a:b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DD60E73-BDF4-E9BD-BCE0-794FF0868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89" y="3079081"/>
            <a:ext cx="5494421" cy="30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3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A45C41-8668-9A14-5ABD-42C2FD9C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Плюсы и минусы товарищеского стиля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768125-B642-A9A3-3D23-657A4EDDD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плюсы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8E94A3-77FC-AAC2-26B7-AD531217BC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800" b="0" i="0" dirty="0">
                <a:solidFill>
                  <a:srgbClr val="000000"/>
                </a:solidFill>
                <a:effectLst/>
              </a:rPr>
              <a:t>Команда предана руководителю.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800" dirty="0">
                <a:solidFill>
                  <a:srgbClr val="000000"/>
                </a:solidFill>
              </a:rPr>
              <a:t>Л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юди могут высказывать идеи по развитию компании, иногда это помогает шефу.</a:t>
            </a:r>
            <a:br>
              <a:rPr lang="ru-RU" sz="2800" dirty="0"/>
            </a:br>
            <a:br>
              <a:rPr lang="ru-RU" dirty="0"/>
            </a:b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1625503-DE49-4071-618F-529C804EE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минусы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CB39A06-4539-980F-7EEA-E1F30A0E26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800" b="0" i="0" dirty="0">
                <a:solidFill>
                  <a:srgbClr val="000000"/>
                </a:solidFill>
                <a:effectLst/>
              </a:rPr>
              <a:t>Подчинённые могут распуститься: срывать сроки, лениться.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800" b="0" i="0" dirty="0">
                <a:solidFill>
                  <a:srgbClr val="000000"/>
                </a:solidFill>
                <a:effectLst/>
              </a:rPr>
              <a:t> Подходит только небольшим коллективам.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54973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F14ED49-2AAD-0251-FF15-624C1715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168"/>
            <a:ext cx="10058400" cy="1450757"/>
          </a:xfrm>
        </p:spPr>
        <p:txBody>
          <a:bodyPr anchor="ctr"/>
          <a:lstStyle/>
          <a:p>
            <a:pPr algn="ctr"/>
            <a:r>
              <a:rPr lang="ru-RU" dirty="0"/>
              <a:t>Виды коммуникации руководителя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F6B42-AE84-2B18-4D16-4092EC71156A}"/>
              </a:ext>
            </a:extLst>
          </p:cNvPr>
          <p:cNvSpPr txBox="1"/>
          <p:nvPr/>
        </p:nvSpPr>
        <p:spPr>
          <a:xfrm>
            <a:off x="7959214" y="1957229"/>
            <a:ext cx="41418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Офлайн и онлайн.</a:t>
            </a:r>
          </a:p>
          <a:p>
            <a:r>
              <a:rPr lang="ru-RU" b="1" dirty="0"/>
              <a:t> </a:t>
            </a:r>
            <a:r>
              <a:rPr lang="ru-RU" dirty="0"/>
              <a:t>Работодатель может проводить офлайновые мероприятия: митапы, профессиональные круглые столы, встречи и совещания. Также существуют онлайн-коммуникации: переписка в мессенджерах, информация на </a:t>
            </a:r>
            <a:r>
              <a:rPr lang="ru-RU" dirty="0" err="1"/>
              <a:t>созвонах</a:t>
            </a:r>
            <a:r>
              <a:rPr lang="ru-RU" dirty="0"/>
              <a:t>, сбор обратной связи через специальные формы, публикация новостей и статей на корпоративном портале, руководство на Q&amp;A-сессиях.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E6A2C-040F-7212-73BC-7F7378AFBF90}"/>
              </a:ext>
            </a:extLst>
          </p:cNvPr>
          <p:cNvSpPr txBox="1"/>
          <p:nvPr/>
        </p:nvSpPr>
        <p:spPr>
          <a:xfrm>
            <a:off x="3925100" y="2307922"/>
            <a:ext cx="36317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Формальные и неформальные</a:t>
            </a:r>
            <a:r>
              <a:rPr lang="ru-RU" dirty="0"/>
              <a:t>.</a:t>
            </a:r>
          </a:p>
          <a:p>
            <a:r>
              <a:rPr lang="ru-RU" dirty="0"/>
              <a:t>Типичная формальная коммуникация — это рассылка или новость. Цель неформальной коммуникации — не только проинформировать сотрудника, но и вызвать эмоции: порадовать, воодушевить или заинтересовать.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EFD89-B08E-F820-B03B-416970908BBA}"/>
              </a:ext>
            </a:extLst>
          </p:cNvPr>
          <p:cNvSpPr txBox="1"/>
          <p:nvPr/>
        </p:nvSpPr>
        <p:spPr>
          <a:xfrm>
            <a:off x="339213" y="1957229"/>
            <a:ext cx="2660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Вертикальные и горизонтальные.</a:t>
            </a:r>
          </a:p>
          <a:p>
            <a:r>
              <a:rPr lang="ru-RU" b="1" dirty="0"/>
              <a:t> </a:t>
            </a:r>
            <a:r>
              <a:rPr lang="ru-RU" dirty="0"/>
              <a:t>Горизонтальные коммуникации идут между сотрудниками одного уровня, а вертикальные — снизу вверх и сверху вниз.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CB5278D-1C9D-6C68-7E8A-EFF55A80A9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936654" y="1516925"/>
            <a:ext cx="92546" cy="66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9982380-4F66-673F-D270-819E974F562C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669333" y="1516925"/>
            <a:ext cx="3359867" cy="440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F66B760-BF45-E49B-660C-5C3137343BE3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>
            <a:off x="5029200" y="1516925"/>
            <a:ext cx="5000934" cy="440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069021-89A0-8D71-6DAF-C3682CBC5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56" y="0"/>
            <a:ext cx="2307873" cy="17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CAD0D0-4D89-E0F8-318B-34B56F72C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100" y="4549675"/>
            <a:ext cx="3154711" cy="23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4A330D-3A30-1D5C-BC5F-498F9523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5" y="4265553"/>
            <a:ext cx="2215328" cy="22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038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547C7-F719-F3AD-A25A-8F825B2F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СИТУАЦИОННОЕ РУКОВОДСТВО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160411-6FED-1208-02D6-89C7DA9BC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Ситуационное руководство 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это метод управления персоналом, при котором руководитель подбирает стиль управления в зависимости от ситуации. </a:t>
            </a:r>
          </a:p>
          <a:p>
            <a:r>
              <a:rPr lang="ru-RU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Под «ситуацией» в данном случае стоит понимать соотношения поставленной задачи и уровень компетентности и готовности сотрудника, который будет её выполнять. </a:t>
            </a:r>
            <a:r>
              <a:rPr lang="ru-RU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Основная идея ситуативного лидерства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заключается в том, что все люди разные и для достижения наилучших результатов требуют различного подхода со стороны непосредственного руководителя. 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37AB2E-BCE6-0B3A-DD74-3BAA23D7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89" y="4081705"/>
            <a:ext cx="3917954" cy="221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019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1ADFE-3251-434A-AEF2-C99B76F1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 anchor="ctr"/>
          <a:lstStyle/>
          <a:p>
            <a:pPr algn="ctr"/>
            <a:r>
              <a:rPr lang="ru-RU" dirty="0"/>
              <a:t>Выделяют 4 вида ситуационного руководства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6F7B3-BC58-EA06-EE13-EB2284331EBD}"/>
              </a:ext>
            </a:extLst>
          </p:cNvPr>
          <p:cNvSpPr txBox="1"/>
          <p:nvPr/>
        </p:nvSpPr>
        <p:spPr>
          <a:xfrm>
            <a:off x="9155797" y="1782606"/>
            <a:ext cx="26429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dirty="0"/>
              <a:t>Делегирующий стиль</a:t>
            </a:r>
          </a:p>
          <a:p>
            <a:pPr algn="l"/>
            <a:endParaRPr lang="ru-RU" b="1" dirty="0"/>
          </a:p>
          <a:p>
            <a:r>
              <a:rPr lang="ru-RU" dirty="0"/>
              <a:t>Лидер передает полномочия, права и ответственность другим членам команды.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BC011-A693-187F-70F5-88623B125FA0}"/>
              </a:ext>
            </a:extLst>
          </p:cNvPr>
          <p:cNvSpPr txBox="1"/>
          <p:nvPr/>
        </p:nvSpPr>
        <p:spPr>
          <a:xfrm>
            <a:off x="5690788" y="1776206"/>
            <a:ext cx="28780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Поддерживающий стиль</a:t>
            </a:r>
          </a:p>
          <a:p>
            <a:pPr algn="ctr"/>
            <a:endParaRPr lang="ru-RU" b="1" dirty="0"/>
          </a:p>
          <a:p>
            <a:pPr algn="ctr"/>
            <a:r>
              <a:rPr lang="ru-RU" dirty="0"/>
              <a:t> Лидер поддерживает и помогает своим подчиненным в их работе. Лидер участвует в процессе принятия решений, но решения принимаются в большей степени подчиненными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97181-52BE-32F9-8202-99417AFB8D42}"/>
              </a:ext>
            </a:extLst>
          </p:cNvPr>
          <p:cNvSpPr txBox="1"/>
          <p:nvPr/>
        </p:nvSpPr>
        <p:spPr>
          <a:xfrm>
            <a:off x="2654710" y="1776206"/>
            <a:ext cx="274934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Наставнический стиль</a:t>
            </a:r>
          </a:p>
          <a:p>
            <a:pPr algn="l"/>
            <a:r>
              <a:rPr lang="ru-RU" dirty="0"/>
              <a:t> </a:t>
            </a:r>
          </a:p>
          <a:p>
            <a:pPr algn="ctr"/>
            <a:r>
              <a:rPr lang="ru-RU" dirty="0"/>
              <a:t>Руководитель продолжает давать указания и следить за выполнением заданий, но при этом объясняет принятые решения подчинённому, предлагает высказывать свои идеи и предложения.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55359-4568-6EB4-BDEE-C98E2A9ACB90}"/>
              </a:ext>
            </a:extLst>
          </p:cNvPr>
          <p:cNvSpPr txBox="1"/>
          <p:nvPr/>
        </p:nvSpPr>
        <p:spPr>
          <a:xfrm>
            <a:off x="101645" y="1737360"/>
            <a:ext cx="24203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Директивный стиль.</a:t>
            </a:r>
          </a:p>
          <a:p>
            <a:endParaRPr lang="ru-RU" dirty="0"/>
          </a:p>
          <a:p>
            <a:r>
              <a:rPr lang="ru-RU" dirty="0"/>
              <a:t> Лидер дает конкретные указания и следит за выполнением заданий. Основной способ лидерства — жесткая постановка целей и приказы.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620E0E1-B320-D33F-634A-BB45BD0050A7}"/>
              </a:ext>
            </a:extLst>
          </p:cNvPr>
          <p:cNvCxnSpPr>
            <a:stCxn id="2" idx="2"/>
            <a:endCxn id="11" idx="0"/>
          </p:cNvCxnSpPr>
          <p:nvPr/>
        </p:nvCxnSpPr>
        <p:spPr>
          <a:xfrm flipH="1">
            <a:off x="1311810" y="1450757"/>
            <a:ext cx="4784190" cy="28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F06CB38-33A4-73E8-2878-2F0BDA1A442D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4029383" y="1450757"/>
            <a:ext cx="2066617" cy="325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27955D2-8838-5F9C-2FB3-4CA98365F43D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6096000" y="1450757"/>
            <a:ext cx="1033801" cy="325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1F85289-3B21-3102-7393-C72DA63D5B34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6096000" y="1450757"/>
            <a:ext cx="4381253" cy="331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B16B07-4438-017F-6C6B-4EECA14FC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05265"/>
            <a:ext cx="3259394" cy="21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D83F804-3BC2-DC33-77CD-647C5C64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395" y="5107874"/>
            <a:ext cx="2588967" cy="170440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A45A2FE-B911-B05D-FD47-DC3289999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62" y="4704445"/>
            <a:ext cx="2749346" cy="210783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1ABF7E9-121A-B8E0-4923-D12978D84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708" y="4631651"/>
            <a:ext cx="3594291" cy="21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0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6FEA8-2D39-C961-D723-D829A1F9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240055"/>
          </a:xfrm>
        </p:spPr>
        <p:txBody>
          <a:bodyPr/>
          <a:lstStyle/>
          <a:p>
            <a:pPr algn="ctr"/>
            <a:r>
              <a:rPr lang="ru-RU" dirty="0"/>
              <a:t>Функции руководителя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D93572-B2BA-6AE0-DB48-795D98D8F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4" y="1845734"/>
            <a:ext cx="10899006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5400" dirty="0"/>
              <a:t>Планирование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5400" dirty="0"/>
              <a:t>Мотивация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5400" dirty="0"/>
              <a:t>Организация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5400" dirty="0"/>
              <a:t>Контроль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88831-5C8C-1CDC-D7CC-1FEF0F56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55" y="1845734"/>
            <a:ext cx="4505442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3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B645AF-F58A-DBBF-49B5-832EE01C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4589"/>
            <a:ext cx="10058400" cy="1063592"/>
          </a:xfrm>
        </p:spPr>
        <p:txBody>
          <a:bodyPr/>
          <a:lstStyle/>
          <a:p>
            <a:pPr algn="ctr"/>
            <a:r>
              <a:rPr lang="ru-RU" dirty="0"/>
              <a:t>Планирование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BFACC8-B555-AA1E-CE3A-2BAB63F1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1845734"/>
            <a:ext cx="7074567" cy="4314434"/>
          </a:xfrm>
        </p:spPr>
        <p:txBody>
          <a:bodyPr>
            <a:normAutofit/>
          </a:bodyPr>
          <a:lstStyle/>
          <a:p>
            <a:r>
              <a:rPr lang="ru-RU" sz="2800" b="1" i="0" u="none" strike="noStrike" dirty="0">
                <a:solidFill>
                  <a:srgbClr val="000000"/>
                </a:solidFill>
                <a:effectLst/>
              </a:rPr>
              <a:t>Планирование -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 </a:t>
            </a:r>
            <a:r>
              <a:rPr lang="ru-RU" sz="2800" dirty="0">
                <a:solidFill>
                  <a:srgbClr val="000000"/>
                </a:solidFill>
              </a:rPr>
              <a:t>э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то постановка целей и создание плана действий по их достижению, а также распределение ресурсов — например, кадровых, информационных и материальных.</a:t>
            </a:r>
          </a:p>
          <a:p>
            <a:r>
              <a:rPr lang="ru-RU" sz="2800" b="1" i="0" dirty="0">
                <a:solidFill>
                  <a:srgbClr val="000000"/>
                </a:solidFill>
                <a:effectLst/>
              </a:rPr>
              <a:t>Руководитель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 составляет план действий и на длинный, и на короткий период. Обычно чем выше неопределённость внешней среды, тем меньше горизонт планирования.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10D6E9-C195-4236-7A72-47B659A4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579" y="1845733"/>
            <a:ext cx="4090736" cy="443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0999C-3388-0CA7-5F62-8B7066F8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60421"/>
            <a:ext cx="10058400" cy="967339"/>
          </a:xfrm>
        </p:spPr>
        <p:txBody>
          <a:bodyPr/>
          <a:lstStyle/>
          <a:p>
            <a:pPr algn="ctr"/>
            <a:r>
              <a:rPr lang="ru-RU" dirty="0"/>
              <a:t>Мотивация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18E990-83FD-D7B8-7637-0D1B66776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49481"/>
            <a:ext cx="7860632" cy="4571108"/>
          </a:xfrm>
        </p:spPr>
        <p:txBody>
          <a:bodyPr/>
          <a:lstStyle/>
          <a:p>
            <a:pPr algn="l" fontAlgn="base" latinLnBrk="0"/>
            <a:r>
              <a:rPr lang="ru-RU" sz="2400" b="1" i="0" u="none" strike="noStrike" dirty="0">
                <a:solidFill>
                  <a:srgbClr val="000000"/>
                </a:solidFill>
                <a:effectLst/>
              </a:rPr>
              <a:t>Мотивация в целом 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— внутреннее стремление человека совершить какое-либо действие для удовлетворения своей потребности. Если говорить о мотивации как о функции руководителя, то это побуждение сотрудников к выполнению работы.</a:t>
            </a:r>
          </a:p>
          <a:p>
            <a:pPr algn="l" fontAlgn="base" latinLnBrk="0"/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Чтобы добиться успеха, руководитель должен понимать, какие именно стимулы действуют на сотрудников. Для одних важны премии, для других — признание, для третьих — возможность раньше уходить с работы</a:t>
            </a:r>
            <a:r>
              <a:rPr lang="ru-RU" sz="2400" dirty="0">
                <a:solidFill>
                  <a:srgbClr val="000000"/>
                </a:solidFill>
              </a:rPr>
              <a:t>.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 Когда руководитель знает приоритеты своих сотрудников — какое вознаграждение для них наиболее ценно, — он может мотивировать команду.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250DBB-8657-9533-344F-963E939F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32" y="1957137"/>
            <a:ext cx="4328824" cy="43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6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D5AC1-68C9-FB7F-11AC-A90382A6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127760"/>
          </a:xfrm>
        </p:spPr>
        <p:txBody>
          <a:bodyPr/>
          <a:lstStyle/>
          <a:p>
            <a:pPr algn="ctr"/>
            <a:r>
              <a:rPr lang="ru-RU" dirty="0"/>
              <a:t>Организация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ED6E9-6B1E-4DFF-B54C-2EE278A23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37" y="1759546"/>
            <a:ext cx="7972926" cy="1127760"/>
          </a:xfrm>
        </p:spPr>
        <p:txBody>
          <a:bodyPr>
            <a:normAutofit/>
          </a:bodyPr>
          <a:lstStyle/>
          <a:p>
            <a:pPr algn="ctr" fontAlgn="base" latinLnBrk="0"/>
            <a:r>
              <a:rPr lang="ru-RU" sz="2200" b="0" i="0" u="none" strike="noStrike" dirty="0">
                <a:solidFill>
                  <a:srgbClr val="000000"/>
                </a:solidFill>
                <a:effectLst/>
              </a:rPr>
              <a:t>В рамках этой функции выделяют два направления действий: </a:t>
            </a:r>
            <a:r>
              <a:rPr lang="ru-RU" sz="2200" b="1" i="0" u="none" strike="noStrike" dirty="0">
                <a:solidFill>
                  <a:srgbClr val="000000"/>
                </a:solidFill>
                <a:effectLst/>
              </a:rPr>
              <a:t>организационное проектирование 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</a:rPr>
              <a:t>и</a:t>
            </a:r>
            <a:r>
              <a:rPr lang="ru-RU" sz="2200" b="1" i="0" u="none" strike="noStrike" dirty="0">
                <a:solidFill>
                  <a:srgbClr val="000000"/>
                </a:solidFill>
                <a:effectLst/>
              </a:rPr>
              <a:t> организация процесса работы</a:t>
            </a:r>
            <a:r>
              <a:rPr lang="ru-RU" sz="2200" dirty="0">
                <a:solidFill>
                  <a:srgbClr val="000000"/>
                </a:solidFill>
              </a:rPr>
              <a:t>:</a:t>
            </a:r>
            <a:endParaRPr lang="ru-RU" sz="2200" b="0" i="0" u="none" strike="noStrike" dirty="0">
              <a:solidFill>
                <a:srgbClr val="000000"/>
              </a:solidFill>
              <a:effectLst/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84D3F-4FFD-E1DA-4A13-E33BB4907495}"/>
              </a:ext>
            </a:extLst>
          </p:cNvPr>
          <p:cNvSpPr txBox="1"/>
          <p:nvPr/>
        </p:nvSpPr>
        <p:spPr>
          <a:xfrm>
            <a:off x="0" y="3509030"/>
            <a:ext cx="6152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Организационное проектирование — создание «каркаса» организации: установление иерархии и полномочий отделов, схем их взаимодействия.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5E8E5-F373-AE5D-FB57-4580AACE9F6B}"/>
              </a:ext>
            </a:extLst>
          </p:cNvPr>
          <p:cNvSpPr txBox="1"/>
          <p:nvPr/>
        </p:nvSpPr>
        <p:spPr>
          <a:xfrm>
            <a:off x="6781800" y="3519092"/>
            <a:ext cx="5410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Организация процесса работы — постановка задач и наделение сотрудников ресурсами, которые нужны для выполнения этих задач.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C0CB9E2-E7D9-A672-462F-80F2359C1D6B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76073" y="2887306"/>
            <a:ext cx="3477127" cy="6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4F352FB-3DC9-D5EF-8A23-BE4D042B836D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6553200" y="2887306"/>
            <a:ext cx="2933700" cy="63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E98694-DEDF-C5ED-FCCF-A4C01D61F93B}"/>
              </a:ext>
            </a:extLst>
          </p:cNvPr>
          <p:cNvSpPr txBox="1"/>
          <p:nvPr/>
        </p:nvSpPr>
        <p:spPr>
          <a:xfrm>
            <a:off x="1532021" y="5054084"/>
            <a:ext cx="100423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За организационную структуру отвечают не все руководители. Обычно проектированием занимается генеральный директор и другие топ-менеджеры. Они развивают структуру, решают, что будет входить в должностные обязанности сотрудников и как будут взаимодействовать отделы. Остальные руководители отвечают за организацию процесса работы.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F4D1721-D882-256C-BFF0-62D696B8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21612" cy="196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82C097-EE92-2EE8-84AB-9585CF262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97" y="60532"/>
            <a:ext cx="2865103" cy="17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4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4556EF-D088-6CDA-4D83-E17C43EB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0842"/>
            <a:ext cx="10058400" cy="935255"/>
          </a:xfrm>
        </p:spPr>
        <p:txBody>
          <a:bodyPr/>
          <a:lstStyle/>
          <a:p>
            <a:pPr algn="ctr"/>
            <a:r>
              <a:rPr lang="ru-RU" dirty="0"/>
              <a:t>Контроль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7DB2B9-F9E0-5F50-0E9B-32377616F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33438"/>
            <a:ext cx="6689558" cy="4603193"/>
          </a:xfrm>
        </p:spPr>
        <p:txBody>
          <a:bodyPr>
            <a:normAutofit/>
          </a:bodyPr>
          <a:lstStyle/>
          <a:p>
            <a:pPr algn="l" fontAlgn="base" latinLnBrk="0"/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Контроль</a:t>
            </a:r>
            <a:r>
              <a:rPr lang="ru-RU" i="0" u="none" strike="noStrike" dirty="0">
                <a:solidFill>
                  <a:srgbClr val="000000"/>
                </a:solidFill>
                <a:effectLst/>
              </a:rPr>
              <a:t>-</a:t>
            </a:r>
            <a:r>
              <a:rPr lang="ru-RU" dirty="0">
                <a:solidFill>
                  <a:srgbClr val="000000"/>
                </a:solidFill>
              </a:rPr>
              <a:t>э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то проверка результатов работы и сравнение с ожиданиями и поставленными целями. Вот что относится к функции контроля: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определение желаемого результата (эталона);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проверка результата работы;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сравнение с эталоном;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в случае отклонения — анализ причин и корректирующие действия.</a:t>
            </a:r>
          </a:p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То есть руководитель следит, чтобы всё шло по плану, и принимает меры, если что-то не получается. Например, перераспределяет задачи и ресурсы, оптимизирует процессы или корректирует планы.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75B84E-9A11-153A-F7F8-ABF1B15A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381" y="1760709"/>
            <a:ext cx="3864291" cy="20287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474C847-F566-B907-36E5-F3E21610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380" y="3760437"/>
            <a:ext cx="3864291" cy="257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95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E7CAC2-D6A5-95BD-0BCE-B2956096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1778"/>
            <a:ext cx="10058400" cy="887128"/>
          </a:xfrm>
        </p:spPr>
        <p:txBody>
          <a:bodyPr/>
          <a:lstStyle/>
          <a:p>
            <a:pPr algn="ctr"/>
            <a:r>
              <a:rPr lang="ru-RU" dirty="0"/>
              <a:t>Стили управления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D9D67C-0CE0-5BE5-FD64-F226C657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b="0" i="0" dirty="0">
                <a:solidFill>
                  <a:srgbClr val="333333"/>
                </a:solidFill>
                <a:effectLst/>
              </a:rPr>
              <a:t>Основные стили управления: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rgbClr val="333333"/>
                </a:solidFill>
              </a:rPr>
              <a:t>А</a:t>
            </a:r>
            <a:r>
              <a:rPr lang="ru-RU" sz="2400" b="1" i="0" dirty="0">
                <a:solidFill>
                  <a:srgbClr val="333333"/>
                </a:solidFill>
                <a:effectLst/>
              </a:rPr>
              <a:t>вторитарный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b="1" i="0" dirty="0">
                <a:solidFill>
                  <a:srgbClr val="333333"/>
                </a:solidFill>
                <a:effectLst/>
              </a:rPr>
              <a:t>Демократический</a:t>
            </a:r>
            <a:endParaRPr lang="ru-RU" sz="2400" b="1" dirty="0">
              <a:solidFill>
                <a:srgbClr val="333333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rgbClr val="333333"/>
                </a:solidFill>
              </a:rPr>
              <a:t>Л</a:t>
            </a:r>
            <a:r>
              <a:rPr lang="ru-RU" sz="2400" b="1" i="0" dirty="0">
                <a:solidFill>
                  <a:srgbClr val="333333"/>
                </a:solidFill>
                <a:effectLst/>
              </a:rPr>
              <a:t>иберальный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rgbClr val="333333"/>
                </a:solidFill>
              </a:rPr>
              <a:t>Товарищеский</a:t>
            </a:r>
            <a:endParaRPr lang="ru-RU" sz="2400" b="1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CB907C-D3CE-C3B6-CD51-18A86E44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672" y="2229140"/>
            <a:ext cx="5758048" cy="325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7E7013-C491-A45A-5C96-6684854F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996" y="340894"/>
            <a:ext cx="10058400" cy="1134979"/>
          </a:xfrm>
        </p:spPr>
        <p:txBody>
          <a:bodyPr anchor="ctr">
            <a:normAutofit/>
          </a:bodyPr>
          <a:lstStyle/>
          <a:p>
            <a:pPr algn="ctr"/>
            <a:r>
              <a:rPr lang="ru-RU" sz="3100" b="0" i="0" dirty="0">
                <a:solidFill>
                  <a:srgbClr val="000000"/>
                </a:solidFill>
                <a:effectLst/>
                <a:latin typeface="+mn-lt"/>
              </a:rPr>
              <a:t>Авторитарный стиль управления персоналом</a:t>
            </a:r>
            <a:endParaRPr lang="ru-RU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8B77B-6729-B61F-4018-844DC86DDBB5}"/>
              </a:ext>
            </a:extLst>
          </p:cNvPr>
          <p:cNvSpPr txBox="1"/>
          <p:nvPr/>
        </p:nvSpPr>
        <p:spPr>
          <a:xfrm>
            <a:off x="176463" y="1828801"/>
            <a:ext cx="11710737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Авторитарный стиль</a:t>
            </a:r>
            <a:r>
              <a:rPr lang="ru-RU" sz="2400" dirty="0"/>
              <a:t> – это способ управления коллективом, при котором самым главным является руководитель. </a:t>
            </a:r>
          </a:p>
          <a:p>
            <a:r>
              <a:rPr lang="ru-RU" sz="2400" b="1" i="0" dirty="0">
                <a:solidFill>
                  <a:srgbClr val="000000"/>
                </a:solidFill>
                <a:effectLst/>
              </a:rPr>
              <a:t>Основные принципы</a:t>
            </a:r>
            <a:r>
              <a:rPr lang="ru-RU" sz="2400" b="0" i="0" dirty="0">
                <a:solidFill>
                  <a:srgbClr val="000000"/>
                </a:solidFill>
                <a:effectLst/>
              </a:rPr>
              <a:t> — жёсткая дисциплина и начальник всегда прав. </a:t>
            </a:r>
          </a:p>
          <a:p>
            <a:r>
              <a:rPr lang="ru-RU" sz="2400" b="0" i="0" dirty="0">
                <a:solidFill>
                  <a:srgbClr val="000000"/>
                </a:solidFill>
                <a:effectLst/>
              </a:rPr>
              <a:t>Это эффективный стиль управления, если нужно быстро принимать решения, от которых зависит судьба компании/организации.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BB21F2-CF4A-C76E-F869-E237D855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62" y="3556054"/>
            <a:ext cx="3721769" cy="27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6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7869E39-5EBC-2AB5-9D85-4528FACD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61184"/>
            <a:ext cx="10058400" cy="1314690"/>
          </a:xfrm>
        </p:spPr>
        <p:txBody>
          <a:bodyPr anchor="ctr"/>
          <a:lstStyle/>
          <a:p>
            <a:pPr algn="ctr"/>
            <a:r>
              <a:rPr lang="ru-RU" dirty="0"/>
              <a:t>Плюсы и минусы авторитарного стиля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05088A-087D-62B8-82DC-9D0406445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8" y="1846052"/>
            <a:ext cx="4937760" cy="736282"/>
          </a:xfrm>
        </p:spPr>
        <p:txBody>
          <a:bodyPr/>
          <a:lstStyle/>
          <a:p>
            <a:pPr algn="ctr"/>
            <a:r>
              <a:rPr lang="ru-RU" dirty="0"/>
              <a:t>Плюсы авторитарного стиля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B2CFDB-A5C1-0835-D71D-EE09CF3C1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7213" y="2582334"/>
            <a:ext cx="4937760" cy="3378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3600" b="0" i="0" dirty="0">
                <a:solidFill>
                  <a:srgbClr val="000000"/>
                </a:solidFill>
                <a:effectLst/>
              </a:rPr>
              <a:t>Начальник быстро принимает решения.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3600" b="0" i="0" dirty="0">
                <a:solidFill>
                  <a:srgbClr val="000000"/>
                </a:solidFill>
                <a:effectLst/>
              </a:rPr>
              <a:t>Есть регламенты, сотрудники чётко знают, что, как и когда делать.</a:t>
            </a:r>
            <a:br>
              <a:rPr lang="ru-RU" sz="3600" dirty="0"/>
            </a:br>
            <a:br>
              <a:rPr lang="ru-RU" sz="3600" dirty="0"/>
            </a:br>
            <a:r>
              <a:rPr lang="ru-RU" sz="3600" b="0" i="0" dirty="0">
                <a:solidFill>
                  <a:srgbClr val="000000"/>
                </a:solidFill>
                <a:effectLst/>
              </a:rPr>
              <a:t> </a:t>
            </a:r>
            <a:endParaRPr lang="ru-RU" sz="3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D034C6E-B9F3-EC9C-1E78-EAFC2D502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87402" y="1879346"/>
            <a:ext cx="4937760" cy="736282"/>
          </a:xfrm>
        </p:spPr>
        <p:txBody>
          <a:bodyPr/>
          <a:lstStyle/>
          <a:p>
            <a:pPr algn="ctr"/>
            <a:r>
              <a:rPr lang="ru-RU" dirty="0"/>
              <a:t>Минусы авторитарного стиля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ED4F146-01D7-8337-1FD3-1451ACBA4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87402" y="2615628"/>
            <a:ext cx="4937760" cy="3378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3600" b="0" i="0" dirty="0">
                <a:solidFill>
                  <a:srgbClr val="000000"/>
                </a:solidFill>
                <a:effectLst/>
              </a:rPr>
              <a:t>Руководителю приходится многое контролировать самому</a:t>
            </a:r>
            <a:r>
              <a:rPr lang="ru-RU" sz="3600" dirty="0">
                <a:solidFill>
                  <a:srgbClr val="00000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3600" b="0" i="0" dirty="0">
                <a:solidFill>
                  <a:srgbClr val="000000"/>
                </a:solidFill>
                <a:effectLst/>
              </a:rPr>
              <a:t> Большая текучка кадров.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642727240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</TotalTime>
  <Words>1145</Words>
  <Application>Microsoft Office PowerPoint</Application>
  <PresentationFormat>Широкоэкранный</PresentationFormat>
  <Paragraphs>100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Open Sans</vt:lpstr>
      <vt:lpstr>Roboto</vt:lpstr>
      <vt:lpstr>Wingdings</vt:lpstr>
      <vt:lpstr>Ретро</vt:lpstr>
      <vt:lpstr>Министерство образования молодёжной политики Свердловской области Государственное автономное профессиональное образовательное учреждение «Красноуфимский педагогический колледж» </vt:lpstr>
      <vt:lpstr>Функции руководителя </vt:lpstr>
      <vt:lpstr>Планирование </vt:lpstr>
      <vt:lpstr>Мотивация </vt:lpstr>
      <vt:lpstr>Организация </vt:lpstr>
      <vt:lpstr>Контроль</vt:lpstr>
      <vt:lpstr>Стили управления</vt:lpstr>
      <vt:lpstr>Авторитарный стиль управления персоналом</vt:lpstr>
      <vt:lpstr>Плюсы и минусы авторитарного стиля</vt:lpstr>
      <vt:lpstr>Демократический стиль управления</vt:lpstr>
      <vt:lpstr>Плюсы и минусы демократического стиля</vt:lpstr>
      <vt:lpstr>Либеральный стиль управления персонала </vt:lpstr>
      <vt:lpstr>Плюсы и минусы либерального стиля управления персоналом </vt:lpstr>
      <vt:lpstr>Товарищеский стиль управления персоналом</vt:lpstr>
      <vt:lpstr>Плюсы и минусы товарищеского стиля</vt:lpstr>
      <vt:lpstr>Виды коммуникации руководителя</vt:lpstr>
      <vt:lpstr>СИТУАЦИОННОЕ РУКОВОДСТВО</vt:lpstr>
      <vt:lpstr>Выделяют 4 вида ситуационного руководства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молодёжной политики Свердловской области Государственное автономное профессиональное образовательное учреждение «Красноуфимский педагогический колледж» </dc:title>
  <dc:creator>Eliceefvad@yandex.ru</dc:creator>
  <cp:lastModifiedBy>Eliceefvad@yandex.ru</cp:lastModifiedBy>
  <cp:revision>11</cp:revision>
  <dcterms:created xsi:type="dcterms:W3CDTF">2024-02-26T04:24:27Z</dcterms:created>
  <dcterms:modified xsi:type="dcterms:W3CDTF">2024-02-27T05:03:34Z</dcterms:modified>
</cp:coreProperties>
</file>